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DC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91" autoAdjust="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683A5-2777-4850-B52A-A67844540A2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D30B309-EE68-416E-AB9D-D812573B4AC4}">
      <dgm:prSet phldrT="[Text]"/>
      <dgm:spPr/>
      <dgm:t>
        <a:bodyPr/>
        <a:lstStyle/>
        <a:p>
          <a:r>
            <a:rPr lang="en-US" dirty="0" smtClean="0"/>
            <a:t>Mixtures</a:t>
          </a:r>
          <a:endParaRPr lang="en-US" dirty="0"/>
        </a:p>
      </dgm:t>
    </dgm:pt>
    <dgm:pt modelId="{0950ABF9-5744-4C3F-9A1C-CADF3D40A482}" type="parTrans" cxnId="{7C8FD4B4-053C-4DE9-B24C-015F920A4E34}">
      <dgm:prSet/>
      <dgm:spPr/>
      <dgm:t>
        <a:bodyPr/>
        <a:lstStyle/>
        <a:p>
          <a:endParaRPr lang="en-US"/>
        </a:p>
      </dgm:t>
    </dgm:pt>
    <dgm:pt modelId="{6B55D135-019D-4BFD-A2B0-5375574F1653}" type="sibTrans" cxnId="{7C8FD4B4-053C-4DE9-B24C-015F920A4E34}">
      <dgm:prSet/>
      <dgm:spPr/>
      <dgm:t>
        <a:bodyPr/>
        <a:lstStyle/>
        <a:p>
          <a:endParaRPr lang="en-US"/>
        </a:p>
      </dgm:t>
    </dgm:pt>
    <dgm:pt modelId="{60CF0CD9-A435-4155-9A04-2671254DA87E}">
      <dgm:prSet phldrT="[Text]"/>
      <dgm:spPr/>
      <dgm:t>
        <a:bodyPr/>
        <a:lstStyle/>
        <a:p>
          <a:r>
            <a:rPr lang="en-US" dirty="0" smtClean="0"/>
            <a:t>Compounds</a:t>
          </a:r>
          <a:endParaRPr lang="en-US" dirty="0"/>
        </a:p>
      </dgm:t>
    </dgm:pt>
    <dgm:pt modelId="{1D74291F-5092-471D-9711-A958EAA731AD}" type="parTrans" cxnId="{6B3E72A0-AC1F-46EF-A0E1-DE10A480E46E}">
      <dgm:prSet/>
      <dgm:spPr/>
      <dgm:t>
        <a:bodyPr/>
        <a:lstStyle/>
        <a:p>
          <a:endParaRPr lang="en-US"/>
        </a:p>
      </dgm:t>
    </dgm:pt>
    <dgm:pt modelId="{C959D8E8-BF90-44BF-A044-6ECE9C54965C}" type="sibTrans" cxnId="{6B3E72A0-AC1F-46EF-A0E1-DE10A480E46E}">
      <dgm:prSet/>
      <dgm:spPr/>
      <dgm:t>
        <a:bodyPr/>
        <a:lstStyle/>
        <a:p>
          <a:endParaRPr lang="en-US"/>
        </a:p>
      </dgm:t>
    </dgm:pt>
    <dgm:pt modelId="{19DD896B-5735-458C-A07E-71C961AD5A4B}" type="pres">
      <dgm:prSet presAssocID="{E00683A5-2777-4850-B52A-A67844540A29}" presName="compositeShape" presStyleCnt="0">
        <dgm:presLayoutVars>
          <dgm:chMax val="7"/>
          <dgm:dir/>
          <dgm:resizeHandles val="exact"/>
        </dgm:presLayoutVars>
      </dgm:prSet>
      <dgm:spPr/>
    </dgm:pt>
    <dgm:pt modelId="{DA6951F6-5C5E-4074-B98E-E7639F3948EA}" type="pres">
      <dgm:prSet presAssocID="{BD30B309-EE68-416E-AB9D-D812573B4AC4}" presName="circ1" presStyleLbl="vennNode1" presStyleIdx="0" presStyleCnt="2"/>
      <dgm:spPr/>
      <dgm:t>
        <a:bodyPr/>
        <a:lstStyle/>
        <a:p>
          <a:endParaRPr lang="en-US"/>
        </a:p>
      </dgm:t>
    </dgm:pt>
    <dgm:pt modelId="{D0F728C5-3278-42FE-A3CC-89CCC88D0215}" type="pres">
      <dgm:prSet presAssocID="{BD30B309-EE68-416E-AB9D-D812573B4A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C7BC7-D927-4541-B3C5-AFAD03EBDC96}" type="pres">
      <dgm:prSet presAssocID="{60CF0CD9-A435-4155-9A04-2671254DA87E}" presName="circ2" presStyleLbl="vennNode1" presStyleIdx="1" presStyleCnt="2" custLinFactNeighborX="-1051" custLinFactNeighborY="-4551"/>
      <dgm:spPr/>
      <dgm:t>
        <a:bodyPr/>
        <a:lstStyle/>
        <a:p>
          <a:endParaRPr lang="en-US"/>
        </a:p>
      </dgm:t>
    </dgm:pt>
    <dgm:pt modelId="{FE6C12D2-89DA-4B4B-A1D2-9D6F0BAD1B0E}" type="pres">
      <dgm:prSet presAssocID="{60CF0CD9-A435-4155-9A04-2671254DA8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8FD4B4-053C-4DE9-B24C-015F920A4E34}" srcId="{E00683A5-2777-4850-B52A-A67844540A29}" destId="{BD30B309-EE68-416E-AB9D-D812573B4AC4}" srcOrd="0" destOrd="0" parTransId="{0950ABF9-5744-4C3F-9A1C-CADF3D40A482}" sibTransId="{6B55D135-019D-4BFD-A2B0-5375574F1653}"/>
    <dgm:cxn modelId="{951D00B5-AD15-4EEB-8710-80494C1FB73A}" type="presOf" srcId="{BD30B309-EE68-416E-AB9D-D812573B4AC4}" destId="{DA6951F6-5C5E-4074-B98E-E7639F3948EA}" srcOrd="0" destOrd="0" presId="urn:microsoft.com/office/officeart/2005/8/layout/venn1"/>
    <dgm:cxn modelId="{AA99EABC-B88E-4FF1-85F6-BB804DAE7A7B}" type="presOf" srcId="{60CF0CD9-A435-4155-9A04-2671254DA87E}" destId="{FE6C12D2-89DA-4B4B-A1D2-9D6F0BAD1B0E}" srcOrd="1" destOrd="0" presId="urn:microsoft.com/office/officeart/2005/8/layout/venn1"/>
    <dgm:cxn modelId="{4E105B6C-A6A8-435B-9031-6194962C9D13}" type="presOf" srcId="{E00683A5-2777-4850-B52A-A67844540A29}" destId="{19DD896B-5735-458C-A07E-71C961AD5A4B}" srcOrd="0" destOrd="0" presId="urn:microsoft.com/office/officeart/2005/8/layout/venn1"/>
    <dgm:cxn modelId="{2E52F67C-6DFC-4BD7-AD7E-031E93647455}" type="presOf" srcId="{BD30B309-EE68-416E-AB9D-D812573B4AC4}" destId="{D0F728C5-3278-42FE-A3CC-89CCC88D0215}" srcOrd="1" destOrd="0" presId="urn:microsoft.com/office/officeart/2005/8/layout/venn1"/>
    <dgm:cxn modelId="{6B3E72A0-AC1F-46EF-A0E1-DE10A480E46E}" srcId="{E00683A5-2777-4850-B52A-A67844540A29}" destId="{60CF0CD9-A435-4155-9A04-2671254DA87E}" srcOrd="1" destOrd="0" parTransId="{1D74291F-5092-471D-9711-A958EAA731AD}" sibTransId="{C959D8E8-BF90-44BF-A044-6ECE9C54965C}"/>
    <dgm:cxn modelId="{7F45CB03-4B8C-4B34-A01C-16D127D6237A}" type="presOf" srcId="{60CF0CD9-A435-4155-9A04-2671254DA87E}" destId="{2B5C7BC7-D927-4541-B3C5-AFAD03EBDC96}" srcOrd="0" destOrd="0" presId="urn:microsoft.com/office/officeart/2005/8/layout/venn1"/>
    <dgm:cxn modelId="{018895F3-B93B-4FDB-83B4-6CCDDDF15FD4}" type="presParOf" srcId="{19DD896B-5735-458C-A07E-71C961AD5A4B}" destId="{DA6951F6-5C5E-4074-B98E-E7639F3948EA}" srcOrd="0" destOrd="0" presId="urn:microsoft.com/office/officeart/2005/8/layout/venn1"/>
    <dgm:cxn modelId="{FADAE62D-862E-4CB5-BE25-35475752BBFF}" type="presParOf" srcId="{19DD896B-5735-458C-A07E-71C961AD5A4B}" destId="{D0F728C5-3278-42FE-A3CC-89CCC88D0215}" srcOrd="1" destOrd="0" presId="urn:microsoft.com/office/officeart/2005/8/layout/venn1"/>
    <dgm:cxn modelId="{3CF5C066-3DB8-44C8-A108-D17BB170430C}" type="presParOf" srcId="{19DD896B-5735-458C-A07E-71C961AD5A4B}" destId="{2B5C7BC7-D927-4541-B3C5-AFAD03EBDC96}" srcOrd="2" destOrd="0" presId="urn:microsoft.com/office/officeart/2005/8/layout/venn1"/>
    <dgm:cxn modelId="{163E2BC4-76EF-469D-9F32-C0672B857476}" type="presParOf" srcId="{19DD896B-5735-458C-A07E-71C961AD5A4B}" destId="{FE6C12D2-89DA-4B4B-A1D2-9D6F0BAD1B0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951F6-5C5E-4074-B98E-E7639F3948EA}">
      <dsp:nvSpPr>
        <dsp:cNvPr id="0" name=""/>
        <dsp:cNvSpPr/>
      </dsp:nvSpPr>
      <dsp:spPr>
        <a:xfrm>
          <a:off x="185166" y="207867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Mixtures</a:t>
          </a:r>
          <a:endParaRPr lang="en-US" sz="4200" kern="1200" dirty="0"/>
        </a:p>
      </dsp:txBody>
      <dsp:txXfrm>
        <a:off x="822959" y="746465"/>
        <a:ext cx="2633472" cy="3490232"/>
      </dsp:txXfrm>
    </dsp:sp>
    <dsp:sp modelId="{2B5C7BC7-D927-4541-B3C5-AFAD03EBDC96}">
      <dsp:nvSpPr>
        <dsp:cNvPr id="0" name=""/>
        <dsp:cNvSpPr/>
      </dsp:nvSpPr>
      <dsp:spPr>
        <a:xfrm>
          <a:off x="3429002" y="3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Compounds</a:t>
          </a:r>
          <a:endParaRPr lang="en-US" sz="4200" kern="1200" dirty="0"/>
        </a:p>
      </dsp:txBody>
      <dsp:txXfrm>
        <a:off x="4725164" y="538601"/>
        <a:ext cx="2633472" cy="3490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26F82-4496-45DD-8F3C-967A20C7169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9774E-EC36-4533-9734-DD6923A2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43F4-3B7F-4361-B501-6360CF95DDF6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865F-C034-4B3D-85B3-1F3482001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Identifying mixtures as homogeneous and heterogeneous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to be different and special</a:t>
            </a:r>
            <a:endParaRPr lang="en-US" dirty="0"/>
          </a:p>
        </p:txBody>
      </p:sp>
      <p:pic>
        <p:nvPicPr>
          <p:cNvPr id="6" name="Content Placeholder 5" descr="mixtures compounds and elemen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5902" y="1752599"/>
            <a:ext cx="6740298" cy="2776493"/>
          </a:xfrm>
        </p:spPr>
      </p:pic>
      <p:sp>
        <p:nvSpPr>
          <p:cNvPr id="7" name="TextBox 6"/>
          <p:cNvSpPr txBox="1"/>
          <p:nvPr/>
        </p:nvSpPr>
        <p:spPr>
          <a:xfrm>
            <a:off x="457200" y="54102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Made of different materials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5334000"/>
            <a:ext cx="152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two different elements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5334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the same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Vs.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mixture and a compound?</a:t>
            </a:r>
          </a:p>
          <a:p>
            <a:r>
              <a:rPr lang="en-US" dirty="0" smtClean="0"/>
              <a:t>Think of water, a compound, made up of the elements hydrogen and oxygen.  </a:t>
            </a:r>
          </a:p>
          <a:p>
            <a:r>
              <a:rPr lang="en-US" dirty="0" smtClean="0"/>
              <a:t>Not only is water totally different from its elements, but you can’t easily separate the elements in water.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What if you mixed sugar and sand in the water?</a:t>
            </a:r>
          </a:p>
          <a:p>
            <a:r>
              <a:rPr lang="en-US" dirty="0" smtClean="0"/>
              <a:t>The mixture is both sweet (from the sugar) and Gritty (from the sand)</a:t>
            </a:r>
          </a:p>
          <a:p>
            <a:r>
              <a:rPr lang="en-US" dirty="0" smtClean="0"/>
              <a:t>The sugar dissolves, but the sand doesn’t which lets you separate them easily.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Mixtures Vs. Compounds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220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667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their original properties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4495800"/>
            <a:ext cx="2408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Separated by PHYSICAL </a:t>
            </a:r>
          </a:p>
          <a:p>
            <a:r>
              <a:rPr lang="en-US" dirty="0" smtClean="0"/>
              <a:t>MEANS- FILTERING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2590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LOSE their original properties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4495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Separated by CHEMICAL MEANS-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 Homogeneous</a:t>
            </a:r>
          </a:p>
          <a:p>
            <a:pPr>
              <a:buNone/>
            </a:pPr>
            <a:r>
              <a:rPr lang="en-US" dirty="0" smtClean="0"/>
              <a:t>	Homo= Same</a:t>
            </a:r>
          </a:p>
          <a:p>
            <a:pPr>
              <a:buNone/>
            </a:pPr>
            <a:r>
              <a:rPr lang="en-US" dirty="0" smtClean="0"/>
              <a:t>2- Heterogeneous</a:t>
            </a:r>
          </a:p>
          <a:p>
            <a:pPr>
              <a:buNone/>
            </a:pPr>
            <a:r>
              <a:rPr lang="en-US" dirty="0" smtClean="0"/>
              <a:t>	Hetero= Different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A homogeneous mixture is a uniform mixture made up of the same components. 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Gases</a:t>
            </a:r>
          </a:p>
          <a:p>
            <a:pPr lvl="1"/>
            <a:r>
              <a:rPr lang="en-US" dirty="0" smtClean="0"/>
              <a:t>Solids- you have to know the make up. For example, steel is a mixture of iron and carbon, but you can’t tell them apart.</a:t>
            </a:r>
          </a:p>
          <a:p>
            <a:pPr lvl="1"/>
            <a:r>
              <a:rPr lang="en-US" dirty="0" smtClean="0"/>
              <a:t>Liquids- you can see through the liquid</a:t>
            </a:r>
          </a:p>
          <a:p>
            <a:pPr lvl="2"/>
            <a:r>
              <a:rPr lang="en-US" dirty="0" smtClean="0"/>
              <a:t>Tea is a homogeneous mixture</a:t>
            </a:r>
          </a:p>
          <a:p>
            <a:pPr lvl="2"/>
            <a:r>
              <a:rPr lang="en-US" dirty="0" smtClean="0"/>
              <a:t>Milk is not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 made up of different particles</a:t>
            </a:r>
          </a:p>
          <a:p>
            <a:r>
              <a:rPr lang="en-US" dirty="0" smtClean="0"/>
              <a:t>If you can tell that there is more than one thing in a container its heterogeneous</a:t>
            </a:r>
          </a:p>
          <a:p>
            <a:pPr lvl="1"/>
            <a:r>
              <a:rPr lang="en-US" dirty="0" smtClean="0"/>
              <a:t>Liquid- if you can’t see through the liquid its heterogeneous</a:t>
            </a:r>
          </a:p>
          <a:p>
            <a:pPr lvl="1"/>
            <a:r>
              <a:rPr lang="en-US" dirty="0" smtClean="0"/>
              <a:t>If you can tell there is an easy way to physically separate the </a:t>
            </a:r>
            <a:r>
              <a:rPr lang="en-US" smtClean="0"/>
              <a:t>different particles, </a:t>
            </a:r>
            <a:r>
              <a:rPr lang="en-US" dirty="0" smtClean="0"/>
              <a:t>then it’s heterogeneous</a:t>
            </a:r>
          </a:p>
          <a:p>
            <a:pPr lvl="2"/>
            <a:r>
              <a:rPr lang="en-US" dirty="0" smtClean="0"/>
              <a:t>For example, </a:t>
            </a:r>
            <a:r>
              <a:rPr lang="en-US" dirty="0" err="1" smtClean="0"/>
              <a:t>chex</a:t>
            </a:r>
            <a:r>
              <a:rPr lang="en-US" dirty="0" smtClean="0"/>
              <a:t> mix, trail mix, pepper…etc.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solution is a mixture that appears to be a single substance, but is made of particles of 2 or more substances that are evenly distributed among each other. </a:t>
            </a:r>
          </a:p>
          <a:p>
            <a:r>
              <a:rPr lang="en-US" dirty="0" smtClean="0"/>
              <a:t>Solutions are Homogeneous mixtures</a:t>
            </a:r>
          </a:p>
          <a:p>
            <a:r>
              <a:rPr lang="en-US" dirty="0" smtClean="0"/>
              <a:t>Basically- the particles are so well mixed together that the composition is the same throughout and we can’t see the distinct molecules even with a 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Solutes and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Dissolving: when substances separate and spread evenly through a mixture:  Hot chocolate or sugar in coffee or tea. </a:t>
            </a:r>
          </a:p>
          <a:p>
            <a:r>
              <a:rPr lang="en-US" dirty="0" smtClean="0"/>
              <a:t>Solute= Dissolved substance (Sugar)</a:t>
            </a:r>
          </a:p>
          <a:p>
            <a:r>
              <a:rPr lang="en-US" dirty="0" smtClean="0"/>
              <a:t>Solvent= The substance the solute dissolves in (Hot coffee)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olvent and solu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81400"/>
            <a:ext cx="38862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Soluble vs. Insoluble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something is Soluble, that means it can dissolve in the solvent. </a:t>
            </a:r>
          </a:p>
          <a:p>
            <a:endParaRPr lang="en-US" dirty="0" smtClean="0"/>
          </a:p>
          <a:p>
            <a:r>
              <a:rPr lang="en-US" dirty="0" smtClean="0"/>
              <a:t>If something is insoluble, that means it cannot dissolve in the solvent </a:t>
            </a:r>
          </a:p>
          <a:p>
            <a:pPr lvl="1"/>
            <a:r>
              <a:rPr lang="en-US" dirty="0" smtClean="0"/>
              <a:t>Rocks in a fish tank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do you remember about atoms?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Smallest unit of matter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The basic building block of matter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when you break down an element into its simplest form you get an atom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Salt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 is highly soluble in water- it dissolves in water</a:t>
            </a:r>
          </a:p>
          <a:p>
            <a:r>
              <a:rPr lang="en-US" dirty="0" smtClean="0"/>
              <a:t>The solute =</a:t>
            </a:r>
          </a:p>
          <a:p>
            <a:r>
              <a:rPr lang="en-US" dirty="0" smtClean="0"/>
              <a:t>The solvent =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alt 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590800"/>
            <a:ext cx="3902870" cy="3902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solutions are liquid</a:t>
            </a:r>
          </a:p>
          <a:p>
            <a:r>
              <a:rPr lang="en-US" dirty="0" smtClean="0"/>
              <a:t>Alloys are solid solutions of metals and nonmetals that have dissolved in metals</a:t>
            </a:r>
          </a:p>
          <a:p>
            <a:pPr lvl="1"/>
            <a:r>
              <a:rPr lang="en-US" dirty="0" smtClean="0"/>
              <a:t>Example: Brass is zinc dissolved in copper</a:t>
            </a:r>
          </a:p>
          <a:p>
            <a:pPr lvl="1"/>
            <a:r>
              <a:rPr lang="en-US" dirty="0" smtClean="0"/>
              <a:t>Steel is carbon and other elements dissolved in iron</a:t>
            </a:r>
          </a:p>
          <a:p>
            <a:pPr lvl="1"/>
            <a:r>
              <a:rPr lang="en-US" dirty="0" smtClean="0"/>
              <a:t>GASES can be solutions too!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are you dissolving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Concentration- is the amount of solute dissolved in a solvent (grams per milliliter g/</a:t>
            </a:r>
            <a:r>
              <a:rPr lang="en-US" dirty="0" err="1" smtClean="0"/>
              <a:t>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Dilute= Less solute</a:t>
            </a:r>
          </a:p>
          <a:p>
            <a:r>
              <a:rPr lang="en-US" dirty="0" smtClean="0"/>
              <a:t>Concentrated = More Solute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oncent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419600"/>
            <a:ext cx="4343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 ways to make particles dissolve faster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u="sng" dirty="0" smtClean="0"/>
              <a:t>Mixing</a:t>
            </a:r>
            <a:r>
              <a:rPr lang="en-US" dirty="0" smtClean="0"/>
              <a:t>- Stirring or shaking causes particles to separate and spread quickly. 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u="sng" dirty="0" smtClean="0"/>
              <a:t>Heating</a:t>
            </a:r>
            <a:r>
              <a:rPr lang="en-US" dirty="0" smtClean="0"/>
              <a:t>- Move more/faster and separate quickly</a:t>
            </a:r>
          </a:p>
          <a:p>
            <a:pPr>
              <a:buNone/>
            </a:pPr>
            <a:r>
              <a:rPr lang="en-US" dirty="0" smtClean="0"/>
              <a:t>3- </a:t>
            </a:r>
            <a:r>
              <a:rPr lang="en-US" b="1" u="sng" dirty="0" smtClean="0"/>
              <a:t>Crushing</a:t>
            </a:r>
            <a:r>
              <a:rPr lang="en-US" dirty="0" smtClean="0"/>
              <a:t>- Increases the amount of contact between the solute and solvent causing better mixing.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Suspension </a:t>
            </a:r>
            <a:r>
              <a:rPr lang="en-US" dirty="0" smtClean="0"/>
              <a:t> is a mixture where the particles are mixed in a solvent, but they DO NOT DISSOLVE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uspens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124200"/>
            <a:ext cx="3194845" cy="3283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Polluted air- think about dust that floats around in the air. </a:t>
            </a:r>
          </a:p>
          <a:p>
            <a:r>
              <a:rPr lang="en-US" dirty="0" smtClean="0"/>
              <a:t>The dust particles are too big to fully mix and combine with air/gas particles</a:t>
            </a:r>
          </a:p>
          <a:p>
            <a:r>
              <a:rPr lang="en-US" dirty="0" smtClean="0"/>
              <a:t>Salad dressing is another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/>
          <a:lstStyle/>
          <a:p>
            <a:r>
              <a:rPr lang="en-US" dirty="0" smtClean="0"/>
              <a:t>Blood is a special type of suspension</a:t>
            </a:r>
          </a:p>
          <a:p>
            <a:r>
              <a:rPr lang="en-US" dirty="0" smtClean="0"/>
              <a:t>It consists or red and white blood cells and platelets (actually suspended in plasma)</a:t>
            </a:r>
          </a:p>
          <a:p>
            <a:r>
              <a:rPr lang="en-US" dirty="0" smtClean="0"/>
              <a:t>The solution- is water</a:t>
            </a:r>
          </a:p>
          <a:p>
            <a:r>
              <a:rPr lang="en-US" dirty="0" smtClean="0"/>
              <a:t>The plasma is 9-% water and 10 % particles (sugars, vitamins and charged particles) </a:t>
            </a:r>
            <a:endParaRPr lang="en-US" dirty="0"/>
          </a:p>
        </p:txBody>
      </p:sp>
      <p:pic>
        <p:nvPicPr>
          <p:cNvPr id="4" name="Picture 3" descr="vl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42672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A colloid is a mixture in which the particles are spread throughout the solvent, but cannot settle. </a:t>
            </a:r>
          </a:p>
          <a:p>
            <a:r>
              <a:rPr lang="en-US" dirty="0" smtClean="0"/>
              <a:t>The particles are a whole lot smaller than those in a suspension</a:t>
            </a:r>
          </a:p>
          <a:p>
            <a:r>
              <a:rPr lang="en-US" dirty="0" smtClean="0"/>
              <a:t>Also called emulsions</a:t>
            </a:r>
          </a:p>
          <a:p>
            <a:r>
              <a:rPr lang="en-US" dirty="0" smtClean="0"/>
              <a:t>Examples: slime, ice cream</a:t>
            </a:r>
          </a:p>
          <a:p>
            <a:pPr lvl="1"/>
            <a:r>
              <a:rPr lang="en-US" dirty="0" err="1" smtClean="0"/>
              <a:t>jello</a:t>
            </a:r>
            <a:endParaRPr lang="en-US" dirty="0"/>
          </a:p>
        </p:txBody>
      </p:sp>
      <p:pic>
        <p:nvPicPr>
          <p:cNvPr id="4" name="Picture 3" descr="colloi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86200"/>
            <a:ext cx="310709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remember about elements?</a:t>
            </a:r>
          </a:p>
          <a:p>
            <a:pPr lvl="1"/>
            <a:r>
              <a:rPr lang="en-US" dirty="0" smtClean="0"/>
              <a:t>Pure substances</a:t>
            </a:r>
          </a:p>
          <a:p>
            <a:pPr lvl="1"/>
            <a:r>
              <a:rPr lang="en-US" dirty="0" smtClean="0"/>
              <a:t>Can not be broken down</a:t>
            </a:r>
          </a:p>
          <a:p>
            <a:pPr lvl="1"/>
            <a:r>
              <a:rPr lang="en-US" dirty="0" smtClean="0"/>
              <a:t>Has its own unique properties</a:t>
            </a:r>
          </a:p>
          <a:p>
            <a:pPr lvl="1"/>
            <a:r>
              <a:rPr lang="en-US" dirty="0" smtClean="0"/>
              <a:t>Examples: Nitrogen gas, chlorine gas, sodium, copper and iron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a compound</a:t>
            </a:r>
            <a:endParaRPr lang="en-US" dirty="0" smtClean="0"/>
          </a:p>
          <a:p>
            <a:pPr lvl="1"/>
            <a:r>
              <a:rPr lang="en-US" dirty="0" smtClean="0"/>
              <a:t>Made of 2 or more elements</a:t>
            </a:r>
          </a:p>
          <a:p>
            <a:pPr lvl="1"/>
            <a:r>
              <a:rPr lang="en-US" dirty="0" smtClean="0"/>
              <a:t>Each compound has its own properties which may differ from the elements itself</a:t>
            </a:r>
          </a:p>
          <a:p>
            <a:pPr lvl="1"/>
            <a:r>
              <a:rPr lang="en-US" dirty="0" smtClean="0"/>
              <a:t>Can be broken down into simpler substances</a:t>
            </a:r>
          </a:p>
          <a:p>
            <a:pPr lvl="1"/>
            <a:r>
              <a:rPr lang="en-US" dirty="0" smtClean="0"/>
              <a:t>Examples:  H</a:t>
            </a:r>
            <a:r>
              <a:rPr lang="en-US" baseline="-25000" dirty="0" smtClean="0"/>
              <a:t>2</a:t>
            </a:r>
            <a:r>
              <a:rPr lang="en-US" dirty="0" smtClean="0"/>
              <a:t>O, </a:t>
            </a:r>
            <a:r>
              <a:rPr lang="en-US" dirty="0" err="1" smtClean="0"/>
              <a:t>NaCl</a:t>
            </a:r>
            <a:r>
              <a:rPr lang="en-US" dirty="0" smtClean="0"/>
              <a:t>, CO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take to make the perfect pizza?</a:t>
            </a:r>
          </a:p>
          <a:p>
            <a:pPr lvl="1"/>
            <a:r>
              <a:rPr lang="en-US" dirty="0" smtClean="0"/>
              <a:t>Cheese, crust, veggies, meat.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Piz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352800"/>
            <a:ext cx="3356770" cy="3033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This creates a mixture:  The ingredients are mixed together, but you can separate the ingredients.  </a:t>
            </a:r>
          </a:p>
          <a:p>
            <a:pPr lvl="1"/>
            <a:r>
              <a:rPr lang="en-US" dirty="0" smtClean="0"/>
              <a:t>(Not the cheese and sauce making a compound or a new substance)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4400" dirty="0" smtClean="0"/>
              <a:t>A </a:t>
            </a:r>
            <a:r>
              <a:rPr lang="en-US" sz="4400" b="1" u="sng" dirty="0" smtClean="0"/>
              <a:t>mixture</a:t>
            </a:r>
            <a:r>
              <a:rPr lang="en-US" sz="4400" dirty="0" smtClean="0"/>
              <a:t> is: a combination of two or more substances that are </a:t>
            </a:r>
            <a:r>
              <a:rPr lang="en-US" sz="4400" b="1" u="sng" dirty="0" smtClean="0"/>
              <a:t>not</a:t>
            </a:r>
            <a:r>
              <a:rPr lang="en-US" sz="4400" dirty="0" smtClean="0"/>
              <a:t> chemically combined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Mixture: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see distilled water it’s a pure substance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ixture of 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362200"/>
            <a:ext cx="3297239" cy="1575115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0" y="4419600"/>
            <a:ext cx="3581400" cy="2057400"/>
          </a:xfrm>
          <a:prstGeom prst="wedgeEllipseCallout">
            <a:avLst>
              <a:gd name="adj1" fmla="val 38880"/>
              <a:gd name="adj2" fmla="val -83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Water with other things dissolved  in it like salt or fluoride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5791200" y="4495800"/>
            <a:ext cx="3048000" cy="1981200"/>
          </a:xfrm>
          <a:prstGeom prst="wedgeEllipseCallout">
            <a:avLst>
              <a:gd name="adj1" fmla="val -37662"/>
              <a:gd name="adj2" fmla="val -90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Only  water molecules in the liquid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More, more and more examples of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Air consists of nitrogen, oxygen and other various gases</a:t>
            </a:r>
          </a:p>
          <a:p>
            <a:r>
              <a:rPr lang="en-US" dirty="0" smtClean="0"/>
              <a:t>Seawater or pond water is a mixture of water with other dissolved chemicals such as sodium</a:t>
            </a:r>
          </a:p>
          <a:p>
            <a:r>
              <a:rPr lang="en-US" dirty="0" smtClean="0"/>
              <a:t>Gasoline is a mixture</a:t>
            </a:r>
          </a:p>
          <a:p>
            <a:r>
              <a:rPr lang="en-US" dirty="0" smtClean="0"/>
              <a:t>People are highly complex mixtures made of many different compounds</a:t>
            </a:r>
          </a:p>
          <a:p>
            <a:r>
              <a:rPr lang="en-US" dirty="0" smtClean="0"/>
              <a:t>Medicine, perfume….</a:t>
            </a:r>
          </a:p>
          <a:p>
            <a:r>
              <a:rPr lang="en-US" dirty="0" smtClean="0"/>
              <a:t>You get the 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Don’t Change me!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Mixtures do not like to change and keep their identity. </a:t>
            </a:r>
          </a:p>
          <a:p>
            <a:r>
              <a:rPr lang="en-US" dirty="0" smtClean="0"/>
              <a:t>No chemical reactions occur and substances are the same before and after you mix them together</a:t>
            </a:r>
          </a:p>
          <a:p>
            <a:r>
              <a:rPr lang="en-US" dirty="0" smtClean="0"/>
              <a:t>You can physically separate the substances, you cannot change them. </a:t>
            </a:r>
          </a:p>
          <a:p>
            <a:r>
              <a:rPr lang="en-US" dirty="0" smtClean="0"/>
              <a:t>If you chemically changed them you would have what kind of molecule____________?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985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Mixtures</vt:lpstr>
      <vt:lpstr>Review</vt:lpstr>
      <vt:lpstr>Review</vt:lpstr>
      <vt:lpstr>Review</vt:lpstr>
      <vt:lpstr>Mixtures</vt:lpstr>
      <vt:lpstr>Slide 6</vt:lpstr>
      <vt:lpstr>Example of a Mixture: Water</vt:lpstr>
      <vt:lpstr>More, more and more examples of mixtures</vt:lpstr>
      <vt:lpstr>Don’t Change me!</vt:lpstr>
      <vt:lpstr>I like to be different and special</vt:lpstr>
      <vt:lpstr>Mixture Vs. Compounds</vt:lpstr>
      <vt:lpstr>Slide 12</vt:lpstr>
      <vt:lpstr>Mixtures Vs. Compounds</vt:lpstr>
      <vt:lpstr>TWO TYPES OF MIXTURES</vt:lpstr>
      <vt:lpstr>Homogeneous Mixtures</vt:lpstr>
      <vt:lpstr>Heterogeneous</vt:lpstr>
      <vt:lpstr>Solutions</vt:lpstr>
      <vt:lpstr>Solutes and solvents</vt:lpstr>
      <vt:lpstr>Soluble vs. Insoluble</vt:lpstr>
      <vt:lpstr>Example- Salt Water</vt:lpstr>
      <vt:lpstr>Special Solutions</vt:lpstr>
      <vt:lpstr>How much are you dissolving </vt:lpstr>
      <vt:lpstr>SPEED IT UP</vt:lpstr>
      <vt:lpstr>Suspensions</vt:lpstr>
      <vt:lpstr>Examples of suspensions</vt:lpstr>
      <vt:lpstr>BLOOD</vt:lpstr>
      <vt:lpstr>Colloids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Mixtures</dc:title>
  <dc:creator>Teresa K Myers</dc:creator>
  <cp:lastModifiedBy>Teresa K Dyresen</cp:lastModifiedBy>
  <cp:revision>30</cp:revision>
  <dcterms:created xsi:type="dcterms:W3CDTF">2011-11-01T04:08:53Z</dcterms:created>
  <dcterms:modified xsi:type="dcterms:W3CDTF">2013-10-18T19:23:22Z</dcterms:modified>
</cp:coreProperties>
</file>